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4800"/>
              <a:t>Workshop 3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52875"/>
            <a:ext cx="8222100" cy="46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Roboto Thin"/>
                <a:ea typeface="Roboto Thin"/>
                <a:cs typeface="Roboto Thin"/>
                <a:sym typeface="Roboto Thin"/>
              </a:rPr>
              <a:t>I</a:t>
            </a:r>
            <a:r>
              <a:rPr lang="en-GB">
                <a:latin typeface="Roboto Thin"/>
                <a:ea typeface="Roboto Thin"/>
                <a:cs typeface="Roboto Thin"/>
                <a:sym typeface="Roboto Thin"/>
              </a:rPr>
              <a:t>ntroduction to Minecraft: Pi Edition</a:t>
            </a:r>
          </a:p>
        </p:txBody>
      </p:sp>
      <p:pic>
        <p:nvPicPr>
          <p:cNvPr descr="logo-128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0" y="112325"/>
            <a:ext cx="705150" cy="7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000"/>
              <a:t>Hello, Minecraft World!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Go to </a:t>
            </a:r>
            <a:r>
              <a:rPr b="1" lang="en-GB" sz="1400"/>
              <a:t>File &gt; Open</a:t>
            </a:r>
            <a:r>
              <a:rPr i="1" lang="en-GB"/>
              <a:t> </a:t>
            </a:r>
            <a:r>
              <a:rPr lang="en-GB"/>
              <a:t>and open the template Minecraft script:</a:t>
            </a:r>
            <a:br>
              <a:rPr lang="en-GB"/>
            </a:br>
            <a:r>
              <a:rPr b="1" lang="en-GB"/>
              <a:t>1_helloworld.py</a:t>
            </a:r>
            <a:br>
              <a:rPr b="1" lang="en-GB"/>
            </a:b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Make sure you’re typing into the script file (not the shell window) from this point onwards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025" y="578188"/>
            <a:ext cx="3747000" cy="39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000"/>
              <a:t>Hello, Minecraft World!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Don’t Panic! It looks like there’s a lot of code here, but this is all setup code we don’t need to worry about.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Comments are lines beginning with </a:t>
            </a: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#</a:t>
            </a:r>
            <a:r>
              <a:rPr lang="en-GB" sz="1000"/>
              <a:t> symbols. They are ignored by Python, so we use them to label our code.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Write  your programs below the final comment line.</a:t>
            </a:r>
            <a:br>
              <a:rPr b="1" lang="en-GB"/>
            </a:br>
          </a:p>
        </p:txBody>
      </p:sp>
      <p:sp>
        <p:nvSpPr>
          <p:cNvPr id="134" name="Shape 134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#Load the Minecraft API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mcpi.minecraft </a:t>
            </a: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minecraft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mcpi.block </a:t>
            </a: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block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#Load the time library, for delays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time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#Connect API to the world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 = minecraft.Minecraft.create()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000"/>
              <a:t>Hello, Minecraft World!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the following line to print to the Minecraft chat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print() </a:t>
            </a:r>
            <a:r>
              <a:rPr lang="en-GB" sz="1000"/>
              <a:t>prints to the Python console output only, so we need to use...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postToChat(), which </a:t>
            </a:r>
            <a:r>
              <a:rPr lang="en-GB" sz="1000"/>
              <a:t>prints to the Minecraft chat</a:t>
            </a:r>
          </a:p>
          <a:p>
            <a:pPr indent="-304800" lvl="0" marL="457200" rtl="0">
              <a:lnSpc>
                <a:spcPct val="100000"/>
              </a:lnSpc>
              <a:spcBef>
                <a:spcPts val="1000"/>
              </a:spcBef>
              <a:buSzPct val="85714"/>
              <a:buChar char="●"/>
            </a:pPr>
            <a:r>
              <a:rPr lang="en-GB" sz="1400"/>
              <a:t>Try running your program using </a:t>
            </a:r>
            <a:r>
              <a:rPr i="1" lang="en-GB" sz="1400"/>
              <a:t>Run &gt; Run Module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Minecraft must be running and in world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#Load the Minecraft API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mcpi.minecraft </a:t>
            </a: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minecraft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mcpi.block </a:t>
            </a: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block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#Load the time library, for delays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#Connect API to the world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 = minecraft.Minecraft.create()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mc.postToChat(</a:t>
            </a:r>
            <a:r>
              <a:rPr lang="en-GB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“Hello, World!”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3600"/>
              <a:t>Midas Touch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Changing a Block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In Greek mythology, King Midas turned everything he touched into gold 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Let’s do the same thing in Minecraft</a:t>
            </a:r>
          </a:p>
        </p:txBody>
      </p:sp>
      <p:pic>
        <p:nvPicPr>
          <p:cNvPr descr="Midas_gold2.jp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76" y="597325"/>
            <a:ext cx="2656301" cy="39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What do we want to do?</a:t>
            </a:r>
          </a:p>
        </p:txBody>
      </p:sp>
      <p:pic>
        <p:nvPicPr>
          <p:cNvPr descr="coord_1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" y="0"/>
            <a:ext cx="8349910" cy="469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/>
          <p:nvPr/>
        </p:nvCxnSpPr>
        <p:spPr>
          <a:xfrm flipH="1">
            <a:off x="4562850" y="1735925"/>
            <a:ext cx="18300" cy="95010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What do we want to do?</a:t>
            </a:r>
          </a:p>
        </p:txBody>
      </p:sp>
      <p:pic>
        <p:nvPicPr>
          <p:cNvPr descr="coord_2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" y="0"/>
            <a:ext cx="8349910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What do we want to do?</a:t>
            </a:r>
          </a:p>
        </p:txBody>
      </p:sp>
      <p:pic>
        <p:nvPicPr>
          <p:cNvPr descr="coord_3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" y="0"/>
            <a:ext cx="8349910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What do we want to do?</a:t>
            </a:r>
          </a:p>
        </p:txBody>
      </p:sp>
      <p:pic>
        <p:nvPicPr>
          <p:cNvPr descr="coord_4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" y="0"/>
            <a:ext cx="8349910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What do we want to do?</a:t>
            </a:r>
          </a:p>
        </p:txBody>
      </p:sp>
      <p:pic>
        <p:nvPicPr>
          <p:cNvPr descr="coord_5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" y="0"/>
            <a:ext cx="8349910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3600"/>
              <a:t>Hello, World!</a:t>
            </a:r>
          </a:p>
          <a:p>
            <a:pPr lvl="0" algn="l">
              <a:spcBef>
                <a:spcPts val="0"/>
              </a:spcBef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Python Basics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Go to </a:t>
            </a:r>
            <a:r>
              <a:rPr b="1" lang="en-GB" sz="1400"/>
              <a:t>File &gt; Open</a:t>
            </a:r>
            <a:r>
              <a:rPr i="1" lang="en-GB" sz="1400"/>
              <a:t> </a:t>
            </a:r>
            <a:r>
              <a:rPr lang="en-GB" sz="1400"/>
              <a:t>and open the template Minecraft script:</a:t>
            </a:r>
            <a:br>
              <a:rPr lang="en-GB" sz="1400"/>
            </a:br>
            <a:r>
              <a:rPr b="1" lang="en-GB" sz="1400"/>
              <a:t>2_midastouch</a:t>
            </a:r>
            <a:r>
              <a:rPr b="1" lang="en-GB" sz="1400"/>
              <a:t>.py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974" y="578190"/>
            <a:ext cx="3747000" cy="398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Go to </a:t>
            </a:r>
            <a:r>
              <a:rPr b="1" lang="en-GB" sz="1400"/>
              <a:t>File &gt; Open</a:t>
            </a:r>
            <a:r>
              <a:rPr i="1" lang="en-GB" sz="1400"/>
              <a:t> </a:t>
            </a:r>
            <a:r>
              <a:rPr lang="en-GB" sz="1400"/>
              <a:t>and open the template Minecraft script:</a:t>
            </a:r>
            <a:br>
              <a:rPr lang="en-GB" sz="1400"/>
            </a:br>
            <a:r>
              <a:rPr b="1" lang="en-GB" sz="1400"/>
              <a:t>2_midastouch.py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the following line to store the player’s position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The brackets </a:t>
            </a: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-GB" sz="1000"/>
              <a:t> mean that we are calling a function, which is a bit of code that has been written for us.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 = 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mc.player.getTilePos()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Getting the Player Position</a:t>
            </a:r>
          </a:p>
        </p:txBody>
      </p:sp>
      <p:sp>
        <p:nvSpPr>
          <p:cNvPr id="204" name="Shape 204"/>
          <p:cNvSpPr/>
          <p:nvPr/>
        </p:nvSpPr>
        <p:spPr>
          <a:xfrm>
            <a:off x="320075" y="701788"/>
            <a:ext cx="2286000" cy="857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W</a:t>
            </a:r>
            <a:r>
              <a:rPr lang="en-GB"/>
              <a:t>orld</a:t>
            </a:r>
          </a:p>
        </p:txBody>
      </p:sp>
      <p:sp>
        <p:nvSpPr>
          <p:cNvPr id="205" name="Shape 205"/>
          <p:cNvSpPr/>
          <p:nvPr/>
        </p:nvSpPr>
        <p:spPr>
          <a:xfrm>
            <a:off x="2340875" y="1546388"/>
            <a:ext cx="2103000" cy="857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P</a:t>
            </a:r>
            <a:r>
              <a:rPr lang="en-GB"/>
              <a:t>layer</a:t>
            </a:r>
          </a:p>
        </p:txBody>
      </p:sp>
      <p:sp>
        <p:nvSpPr>
          <p:cNvPr id="206" name="Shape 206"/>
          <p:cNvSpPr/>
          <p:nvPr/>
        </p:nvSpPr>
        <p:spPr>
          <a:xfrm>
            <a:off x="4380000" y="2274538"/>
            <a:ext cx="2359200" cy="11340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Tile position</a:t>
            </a:r>
          </a:p>
        </p:txBody>
      </p:sp>
      <p:cxnSp>
        <p:nvCxnSpPr>
          <p:cNvPr id="207" name="Shape 207"/>
          <p:cNvCxnSpPr>
            <a:stCxn id="206" idx="1"/>
            <a:endCxn id="205" idx="5"/>
          </p:cNvCxnSpPr>
          <p:nvPr/>
        </p:nvCxnSpPr>
        <p:spPr>
          <a:xfrm rot="10800000">
            <a:off x="4135997" y="2278308"/>
            <a:ext cx="589500" cy="16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8" name="Shape 208"/>
          <p:cNvCxnSpPr>
            <a:stCxn id="205" idx="1"/>
            <a:endCxn id="204" idx="5"/>
          </p:cNvCxnSpPr>
          <p:nvPr/>
        </p:nvCxnSpPr>
        <p:spPr>
          <a:xfrm rot="10800000">
            <a:off x="2271152" y="1433751"/>
            <a:ext cx="377700" cy="23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" name="Shape 209"/>
          <p:cNvSpPr/>
          <p:nvPr/>
        </p:nvSpPr>
        <p:spPr>
          <a:xfrm>
            <a:off x="521250" y="2030213"/>
            <a:ext cx="1261800" cy="658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</a:rPr>
              <a:t>B</a:t>
            </a:r>
            <a:r>
              <a:rPr lang="en-GB">
                <a:solidFill>
                  <a:srgbClr val="434343"/>
                </a:solidFill>
              </a:rPr>
              <a:t>locks</a:t>
            </a:r>
          </a:p>
        </p:txBody>
      </p:sp>
      <p:sp>
        <p:nvSpPr>
          <p:cNvPr id="210" name="Shape 210"/>
          <p:cNvSpPr/>
          <p:nvPr/>
        </p:nvSpPr>
        <p:spPr>
          <a:xfrm>
            <a:off x="4725500" y="3719313"/>
            <a:ext cx="1344300" cy="722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x</a:t>
            </a:r>
          </a:p>
        </p:txBody>
      </p:sp>
      <p:sp>
        <p:nvSpPr>
          <p:cNvPr id="211" name="Shape 211"/>
          <p:cNvSpPr/>
          <p:nvPr/>
        </p:nvSpPr>
        <p:spPr>
          <a:xfrm>
            <a:off x="6373400" y="3582138"/>
            <a:ext cx="1206900" cy="658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y</a:t>
            </a:r>
          </a:p>
        </p:txBody>
      </p:sp>
      <p:sp>
        <p:nvSpPr>
          <p:cNvPr id="212" name="Shape 212"/>
          <p:cNvSpPr/>
          <p:nvPr/>
        </p:nvSpPr>
        <p:spPr>
          <a:xfrm>
            <a:off x="7562125" y="2786613"/>
            <a:ext cx="1261800" cy="658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z</a:t>
            </a:r>
          </a:p>
        </p:txBody>
      </p:sp>
      <p:cxnSp>
        <p:nvCxnSpPr>
          <p:cNvPr id="213" name="Shape 213"/>
          <p:cNvCxnSpPr>
            <a:stCxn id="210" idx="0"/>
            <a:endCxn id="206" idx="4"/>
          </p:cNvCxnSpPr>
          <p:nvPr/>
        </p:nvCxnSpPr>
        <p:spPr>
          <a:xfrm flipH="1" rot="10800000">
            <a:off x="5397650" y="3408513"/>
            <a:ext cx="162000" cy="31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4" name="Shape 214"/>
          <p:cNvCxnSpPr>
            <a:stCxn id="211" idx="1"/>
            <a:endCxn id="206" idx="5"/>
          </p:cNvCxnSpPr>
          <p:nvPr/>
        </p:nvCxnSpPr>
        <p:spPr>
          <a:xfrm rot="10800000">
            <a:off x="6393846" y="3242373"/>
            <a:ext cx="156300" cy="4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5" name="Shape 215"/>
          <p:cNvCxnSpPr>
            <a:stCxn id="212" idx="2"/>
            <a:endCxn id="206" idx="6"/>
          </p:cNvCxnSpPr>
          <p:nvPr/>
        </p:nvCxnSpPr>
        <p:spPr>
          <a:xfrm rot="10800000">
            <a:off x="6739225" y="2841663"/>
            <a:ext cx="822900" cy="27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6" name="Shape 216"/>
          <p:cNvCxnSpPr>
            <a:stCxn id="209" idx="0"/>
            <a:endCxn id="204" idx="4"/>
          </p:cNvCxnSpPr>
          <p:nvPr/>
        </p:nvCxnSpPr>
        <p:spPr>
          <a:xfrm flipH="1" rot="10800000">
            <a:off x="1152150" y="1559213"/>
            <a:ext cx="310800" cy="4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Coordinates Demo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Go to </a:t>
            </a:r>
            <a:r>
              <a:rPr b="1" lang="en-GB" sz="1400"/>
              <a:t>File &gt; Open</a:t>
            </a:r>
            <a:r>
              <a:rPr i="1" lang="en-GB" sz="1400"/>
              <a:t> </a:t>
            </a:r>
            <a:r>
              <a:rPr lang="en-GB" sz="1400"/>
              <a:t>and open the template Minecraft script:</a:t>
            </a:r>
            <a:br>
              <a:rPr lang="en-GB" sz="1400"/>
            </a:br>
            <a:r>
              <a:rPr b="1" lang="en-GB" sz="1400"/>
              <a:t>2_midastouch.py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the following line to store the player’s position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The brackets </a:t>
            </a: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-GB" sz="1000"/>
              <a:t> mean that we are calling a function, which is a bit of code that has been written for us.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Run your code again, and see what happens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 = mc.player.getTilePos()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 position.y, 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position.z, block.GOLD_BLOCK)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Shape 244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6" name="Shape 246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7" name="Shape 247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a.png"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Shape 256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7" name="Shape 257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8" name="Shape 258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9" name="Shape 259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(1, 2, 2)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Shape 268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9" name="Shape 269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0" name="Shape 270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1" name="Shape 271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Hello, World!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Open the application menu and find the program called ‘IDLE 3’</a:t>
            </a:r>
          </a:p>
          <a:p>
            <a:pPr indent="-317500" lvl="0" marL="45720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Launch IDLE 3. After a few seconds a “Shell” window will open.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324" y="659513"/>
            <a:ext cx="3594149" cy="3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Shape 280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1" name="Shape 281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2" name="Shape 282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3" name="Shape 283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(0, 1, 0)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a line to decrease the y coordinate by 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 = mc.player.getTilePos()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position.y =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 position.y, 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position.z, block.GOLD_BLOCK)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a line to decrease the y coordinate by 1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Run your code again, and see what happens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mc.player.getTilePos()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position.y = position.y - 1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 position.y, 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position.z, block.GOLD_BLOCK)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3600"/>
              <a:t>Midas Touch V2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Keep Changing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Loops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Run the following code in the </a:t>
            </a:r>
            <a:r>
              <a:rPr b="1" lang="en-GB" sz="1400"/>
              <a:t>Shell Window</a:t>
            </a:r>
            <a:r>
              <a:rPr lang="en-GB" sz="1400"/>
              <a:t>. (not the midas touch script)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x=0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x&lt;10: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	print(x)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	x = x + 1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If we encase our code in an infinite loop, we will keep changing blocks to gold until we stop the script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Ensure the indentation is correct inside the loop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Run your code again, and see what happens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#### Write your program below #####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True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mc.player.getTilePos()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position.y = position.y - 1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position.y, position.z,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block.GOLD_BLOCK)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3600"/>
              <a:t>Midas Touch V3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Don’t Change the Air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Comparisons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Run the following code in the </a:t>
            </a:r>
            <a:r>
              <a:rPr b="1" lang="en-GB" sz="1400"/>
              <a:t>Shell Window</a:t>
            </a:r>
            <a:r>
              <a:rPr lang="en-GB" sz="1400"/>
              <a:t>. (not the midas touch script)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SzPct val="100000"/>
              <a:buChar char="○"/>
            </a:pPr>
            <a:r>
              <a:rPr lang="en-GB" sz="1000"/>
              <a:t>Watch out! A single = is a variable assignment, a == is an equals comparison.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 = 0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 &gt; 4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False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 &lt;= 1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 != 7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x == 13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False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Hello, World!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Try typing the following code into the shell window</a:t>
            </a:r>
            <a:br>
              <a:rPr lang="en-GB" sz="1400"/>
            </a:b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‘&gt;&gt;&gt;’ is a prompt, which means Python is ready to accept a line of code.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result will be printed after the line is complete.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print</a:t>
            </a:r>
            <a:r>
              <a:rPr lang="en-GB" sz="1800">
                <a:solidFill>
                  <a:srgbClr val="CC412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“Hello World”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&gt;&gt;&gt; while True: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print(“Hello, World!”)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a line to get the block type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Also add the following if statement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What comparison needs to go inside the brackets?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mc.player.getTilePos()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position.y -=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type of block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block_type = mc.getBlock(position.x, 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position.y, position.z)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if(		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position.y, position.z,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block.GOLD_BLOCK)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Midas Touch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Add a line to get the block type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Also add the following if statement</a:t>
            </a:r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What comparison needs to go inside the brackets?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player position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mc.player.getTilePos()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position.y = position.y - 1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Get the type of block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block_type = mc.getBlock(position.x, 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position.y, position.z)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61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solidFill>
                  <a:srgbClr val="A61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Change the block to gold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if(	block_type != block.AIR):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mc.setBlock(position.x,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position.y, position.z,</a:t>
            </a:r>
            <a:b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	block.GOLD_BLOCK)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Hello, World!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Try typing the following code into the shell window</a:t>
            </a:r>
            <a:br>
              <a:rPr lang="en-GB" sz="1400"/>
            </a:b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‘&gt;&gt;&gt;’ is a prompt, which means Python is ready to accept a line of code.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result will be printed after the line is complete.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variable is where we store data in our programs. We can give our variables (almost) any name.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print</a:t>
            </a:r>
            <a:r>
              <a:rPr lang="en-GB" sz="1800">
                <a:solidFill>
                  <a:srgbClr val="CC412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“Hello World”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variable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print(variable)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Hello, World!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Try typing the following code into the shell window</a:t>
            </a:r>
            <a:br>
              <a:rPr lang="en-GB" sz="1400"/>
            </a:b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‘&gt;&gt;&gt;’ is a prompt, which means Python is ready to accept a line of code.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result will be printed after the line is complete.</a:t>
            </a: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variable is where we store data in our programs. We can give our variables (almost) any name.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print</a:t>
            </a:r>
            <a:r>
              <a:rPr lang="en-GB" sz="1800">
                <a:solidFill>
                  <a:srgbClr val="CC412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GB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“Hello World”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variable = 5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print(variable)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variable = variable + 8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print(variable)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Hello, World!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buSzPct val="100000"/>
              <a:buChar char="●"/>
            </a:pPr>
            <a:r>
              <a:rPr lang="en-GB" sz="1400"/>
              <a:t>What would be printed if you ran this code?</a:t>
            </a:r>
            <a:br>
              <a:rPr lang="en-GB" sz="1400"/>
            </a:br>
          </a:p>
          <a:p>
            <a:pPr indent="-292100" lvl="1" marL="914400" rtl="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-GB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guess before you run the code yourself!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669875" y="250325"/>
            <a:ext cx="5167200" cy="46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a = 8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b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c = a + b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print(c)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Quick Recap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What does the  </a:t>
            </a:r>
            <a:r>
              <a:rPr lang="en-GB">
                <a:solidFill>
                  <a:srgbClr val="674E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GB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-GB"/>
              <a:t>  function do?</a:t>
            </a:r>
          </a:p>
          <a:p>
            <a:pPr indent="-342900" lvl="0" marL="457200" rtl="0">
              <a:lnSpc>
                <a:spcPct val="200000"/>
              </a:lnSpc>
              <a:spcBef>
                <a:spcPts val="1000"/>
              </a:spcBef>
              <a:buSzPct val="100000"/>
              <a:buAutoNum type="arabicPeriod"/>
            </a:pPr>
            <a:r>
              <a:rPr lang="en-GB"/>
              <a:t>What is a variable?</a:t>
            </a:r>
          </a:p>
          <a:p>
            <a:pPr indent="-342900" lvl="0" marL="457200" rtl="0">
              <a:lnSpc>
                <a:spcPct val="200000"/>
              </a:lnSpc>
              <a:spcBef>
                <a:spcPts val="1000"/>
              </a:spcBef>
              <a:buSzPct val="100000"/>
              <a:buAutoNum type="arabicPeriod"/>
            </a:pPr>
            <a:r>
              <a:rPr lang="en-GB"/>
              <a:t>What does the  </a:t>
            </a:r>
            <a:r>
              <a:rPr lang="en-GB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-GB"/>
              <a:t>  symbol mean?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3600"/>
              <a:t>Hello, Minecraft World!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In the Minecraft Chat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